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Space Grotesk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jvli7qHkPx0SBfFBVzyBfIudtU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SpaceGrotesk-bold.fntdata"/><Relationship Id="rId27" Type="http://schemas.openxmlformats.org/officeDocument/2006/relationships/font" Target="fonts/SpaceGrotesk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jpg>
</file>

<file path=ppt/media/image31.jpg>
</file>

<file path=ppt/media/image33.jpg>
</file>

<file path=ppt/media/image36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3.jpg"/><Relationship Id="rId4" Type="http://schemas.openxmlformats.org/officeDocument/2006/relationships/image" Target="../media/image3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3.jp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jpg"/><Relationship Id="rId4" Type="http://schemas.openxmlformats.org/officeDocument/2006/relationships/image" Target="../media/image3.png"/><Relationship Id="rId5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jpg"/><Relationship Id="rId4" Type="http://schemas.openxmlformats.org/officeDocument/2006/relationships/image" Target="../media/image28.png"/><Relationship Id="rId5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jpg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3.jpg"/><Relationship Id="rId4" Type="http://schemas.openxmlformats.org/officeDocument/2006/relationships/image" Target="../media/image36.png"/><Relationship Id="rId5" Type="http://schemas.openxmlformats.org/officeDocument/2006/relationships/image" Target="../media/image14.pn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3.jpg"/><Relationship Id="rId4" Type="http://schemas.openxmlformats.org/officeDocument/2006/relationships/image" Target="../media/image36.png"/><Relationship Id="rId5" Type="http://schemas.openxmlformats.org/officeDocument/2006/relationships/image" Target="../media/image11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Relationship Id="rId4" Type="http://schemas.openxmlformats.org/officeDocument/2006/relationships/image" Target="../media/image8.png"/><Relationship Id="rId10" Type="http://schemas.openxmlformats.org/officeDocument/2006/relationships/image" Target="../media/image3.png"/><Relationship Id="rId9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4.png"/><Relationship Id="rId7" Type="http://schemas.openxmlformats.org/officeDocument/2006/relationships/image" Target="../media/image7.png"/><Relationship Id="rId8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jpg"/><Relationship Id="rId4" Type="http://schemas.openxmlformats.org/officeDocument/2006/relationships/image" Target="../media/image12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jp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22.png"/><Relationship Id="rId7" Type="http://schemas.openxmlformats.org/officeDocument/2006/relationships/image" Target="../media/image17.png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10F2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3135894" y="4628634"/>
            <a:ext cx="5920210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800" u="none" cap="none" strike="noStrik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Where finding the perfect Talent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800" u="none" cap="none" strike="noStrik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is made </a:t>
            </a:r>
            <a:r>
              <a:rPr b="1" i="0" lang="fr-FR" sz="2800" u="none" cap="none" strike="noStrik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easy</a:t>
            </a:r>
            <a:r>
              <a:rPr b="0" i="0" lang="fr-FR" sz="2800" u="none" cap="none" strike="noStrik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 &amp; </a:t>
            </a:r>
            <a:r>
              <a:rPr b="1" i="0" lang="fr-FR" sz="2800" u="none" cap="none" strike="noStrik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fun</a:t>
            </a:r>
            <a:r>
              <a:rPr b="0" i="0" lang="fr-FR" sz="2800" u="none" cap="none" strike="noStrik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!</a:t>
            </a:r>
            <a:endParaRPr b="0" i="0" sz="2800" u="none" cap="none" strike="noStrike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5998" y="2027559"/>
            <a:ext cx="7480002" cy="199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65267" y="842375"/>
            <a:ext cx="6576492" cy="5173249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0"/>
          <p:cNvSpPr/>
          <p:nvPr/>
        </p:nvSpPr>
        <p:spPr>
          <a:xfrm>
            <a:off x="10119074" y="3780089"/>
            <a:ext cx="1066668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2024</a:t>
            </a:r>
            <a:endParaRPr b="1" i="1" sz="2000" u="none" cap="none" strike="noStrike">
              <a:solidFill>
                <a:srgbClr val="FF764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0"/>
          <p:cNvSpPr/>
          <p:nvPr/>
        </p:nvSpPr>
        <p:spPr>
          <a:xfrm>
            <a:off x="1995828" y="1532453"/>
            <a:ext cx="1377731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2026</a:t>
            </a:r>
            <a:endParaRPr b="1" i="1" sz="2000" u="none" cap="none" strike="noStrike">
              <a:solidFill>
                <a:srgbClr val="FF764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0"/>
          <p:cNvSpPr/>
          <p:nvPr/>
        </p:nvSpPr>
        <p:spPr>
          <a:xfrm>
            <a:off x="10000211" y="2024896"/>
            <a:ext cx="1066668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  <a:endParaRPr b="1" i="1" sz="2000" u="none" cap="none" strike="noStrike">
              <a:solidFill>
                <a:srgbClr val="FF764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0"/>
          <p:cNvSpPr/>
          <p:nvPr/>
        </p:nvSpPr>
        <p:spPr>
          <a:xfrm>
            <a:off x="7653534" y="3826256"/>
            <a:ext cx="1066668" cy="7078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75K MAD</a:t>
            </a:r>
            <a:endParaRPr b="1" i="1" sz="2000" u="none" cap="none" strike="noStrike">
              <a:solidFill>
                <a:srgbClr val="FF764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0"/>
          <p:cNvSpPr/>
          <p:nvPr/>
        </p:nvSpPr>
        <p:spPr>
          <a:xfrm>
            <a:off x="5769610" y="1532453"/>
            <a:ext cx="1275436" cy="9541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lang="fr-FR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00K MAD</a:t>
            </a:r>
            <a:endParaRPr b="1" i="1" sz="2800" u="none" cap="none" strike="noStrike">
              <a:solidFill>
                <a:srgbClr val="FF764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10"/>
          <p:cNvSpPr/>
          <p:nvPr/>
        </p:nvSpPr>
        <p:spPr>
          <a:xfrm>
            <a:off x="7532449" y="2283219"/>
            <a:ext cx="1066668" cy="8309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250K MAD</a:t>
            </a:r>
            <a:endParaRPr b="1" i="1" sz="2400" u="none" cap="none" strike="noStrike">
              <a:solidFill>
                <a:srgbClr val="FF764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0"/>
          <p:cNvSpPr/>
          <p:nvPr/>
        </p:nvSpPr>
        <p:spPr>
          <a:xfrm>
            <a:off x="529876" y="400418"/>
            <a:ext cx="10106373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Financial</a:t>
            </a:r>
            <a:r>
              <a:rPr lang="fr-FR" sz="3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projection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0"/>
          <p:cNvSpPr/>
          <p:nvPr/>
        </p:nvSpPr>
        <p:spPr>
          <a:xfrm>
            <a:off x="278857" y="4394418"/>
            <a:ext cx="39330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Forecasted sales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Projected revenue</a:t>
            </a:r>
            <a:r>
              <a:rPr lang="fr-FR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2" y="0"/>
            <a:ext cx="1219081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1"/>
          <p:cNvSpPr/>
          <p:nvPr/>
        </p:nvSpPr>
        <p:spPr>
          <a:xfrm>
            <a:off x="1799876" y="492750"/>
            <a:ext cx="10106373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4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Acquisition plan</a:t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11"/>
          <p:cNvSpPr/>
          <p:nvPr/>
        </p:nvSpPr>
        <p:spPr>
          <a:xfrm>
            <a:off x="1180395" y="3803134"/>
            <a:ext cx="180410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Pre-incubation at Orange starton 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11"/>
          <p:cNvSpPr/>
          <p:nvPr/>
        </p:nvSpPr>
        <p:spPr>
          <a:xfrm>
            <a:off x="3987696" y="2197100"/>
            <a:ext cx="156220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MVP 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Early adopters PR 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2" name="Google Shape;252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6191" y="6108853"/>
            <a:ext cx="1614796" cy="430857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1"/>
          <p:cNvSpPr/>
          <p:nvPr/>
        </p:nvSpPr>
        <p:spPr>
          <a:xfrm>
            <a:off x="6896412" y="3821519"/>
            <a:ext cx="1154483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Scaling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Market Fit</a:t>
            </a:r>
            <a:endParaRPr b="1"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11"/>
          <p:cNvSpPr/>
          <p:nvPr/>
        </p:nvSpPr>
        <p:spPr>
          <a:xfrm>
            <a:off x="9001435" y="1798478"/>
            <a:ext cx="2288865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Scaling/VC </a:t>
            </a:r>
            <a:endParaRPr b="1"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Product fit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Multichannel communication </a:t>
            </a:r>
            <a:endParaRPr b="1"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5" name="Google Shape;255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75200" y="5489614"/>
            <a:ext cx="7416800" cy="1368386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1"/>
          <p:cNvSpPr/>
          <p:nvPr/>
        </p:nvSpPr>
        <p:spPr>
          <a:xfrm>
            <a:off x="5763396" y="5100260"/>
            <a:ext cx="15392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Client</a:t>
            </a:r>
            <a:r>
              <a:rPr b="1" lang="fr-FR" sz="16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 idéal </a:t>
            </a:r>
            <a:endParaRPr b="1" sz="16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11"/>
          <p:cNvSpPr/>
          <p:nvPr/>
        </p:nvSpPr>
        <p:spPr>
          <a:xfrm>
            <a:off x="5733612" y="5595375"/>
            <a:ext cx="2622987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fr-FR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Companies with high employee turnover rate : 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11"/>
          <p:cNvSpPr/>
          <p:nvPr/>
        </p:nvSpPr>
        <p:spPr>
          <a:xfrm>
            <a:off x="8483600" y="5521880"/>
            <a:ext cx="3187700" cy="10618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• Call centers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• Recruitment agencies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• Multinationals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11"/>
          <p:cNvSpPr/>
          <p:nvPr/>
        </p:nvSpPr>
        <p:spPr>
          <a:xfrm>
            <a:off x="-190500" y="3238500"/>
            <a:ext cx="381000" cy="381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2" y="0"/>
            <a:ext cx="1219081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2"/>
          <p:cNvSpPr/>
          <p:nvPr/>
        </p:nvSpPr>
        <p:spPr>
          <a:xfrm>
            <a:off x="618272" y="488425"/>
            <a:ext cx="3849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Partnership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and Collaboration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12"/>
          <p:cNvSpPr/>
          <p:nvPr/>
        </p:nvSpPr>
        <p:spPr>
          <a:xfrm>
            <a:off x="6328075" y="1951176"/>
            <a:ext cx="48768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Our startup aims to establish partnerships with schools to enrich our CV library. We seek to provide practical experience opportunities to students while identifying future talents for our partner companies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 will forge alliances with industry leaders, recruitment agencies, and HR platforms to expand our reach and maximize the value we deliver.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7" name="Google Shape;26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1281" y="1663700"/>
            <a:ext cx="3653059" cy="459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4253" y="6128692"/>
            <a:ext cx="1614796" cy="430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14"/>
          <p:cNvSpPr txBox="1"/>
          <p:nvPr/>
        </p:nvSpPr>
        <p:spPr>
          <a:xfrm>
            <a:off x="-101948" y="3651176"/>
            <a:ext cx="8297464" cy="186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1500">
                <a:solidFill>
                  <a:srgbClr val="402AE4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b="1" sz="11500">
              <a:solidFill>
                <a:srgbClr val="402AE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0" name="Google Shape;280;p14"/>
          <p:cNvSpPr txBox="1"/>
          <p:nvPr/>
        </p:nvSpPr>
        <p:spPr>
          <a:xfrm>
            <a:off x="0" y="5411450"/>
            <a:ext cx="6391493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400">
                <a:solidFill>
                  <a:srgbClr val="402AE4"/>
                </a:solidFill>
                <a:latin typeface="Montserrat"/>
                <a:ea typeface="Montserrat"/>
                <a:cs typeface="Montserrat"/>
                <a:sym typeface="Montserrat"/>
              </a:rPr>
              <a:t>Jobold.com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400">
                <a:solidFill>
                  <a:srgbClr val="402AE4"/>
                </a:solidFill>
                <a:latin typeface="Montserrat"/>
                <a:ea typeface="Montserrat"/>
                <a:cs typeface="Montserrat"/>
                <a:sym typeface="Montserrat"/>
              </a:rPr>
              <a:t>business@jobold.com</a:t>
            </a:r>
            <a:endParaRPr sz="4400">
              <a:solidFill>
                <a:srgbClr val="402AE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1" name="Google Shape;28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01257" y="0"/>
            <a:ext cx="309074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"/>
          <p:cNvSpPr/>
          <p:nvPr/>
        </p:nvSpPr>
        <p:spPr>
          <a:xfrm>
            <a:off x="1300751" y="3134110"/>
            <a:ext cx="4419600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Finding the right </a:t>
            </a:r>
            <a:r>
              <a:rPr b="1" i="1" lang="fr-FR" sz="2000" u="none" cap="none" strike="noStrike">
                <a:solidFill>
                  <a:srgbClr val="FF764C"/>
                </a:solidFill>
                <a:latin typeface="Montserrat"/>
                <a:ea typeface="Montserrat"/>
                <a:cs typeface="Montserrat"/>
                <a:sym typeface="Montserrat"/>
              </a:rPr>
              <a:t>talent</a:t>
            </a:r>
            <a:r>
              <a:rPr b="0" i="0" lang="fr-FR" sz="2000" u="none" cap="none" strike="noStrike">
                <a:solidFill>
                  <a:srgbClr val="FF764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fr-F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can be a challenging task in the </a:t>
            </a:r>
            <a:r>
              <a:rPr b="1" i="1" lang="fr-FR" sz="2000" u="none" cap="none" strike="noStrike">
                <a:solidFill>
                  <a:srgbClr val="FF764C"/>
                </a:solidFill>
                <a:latin typeface="Montserrat"/>
                <a:ea typeface="Montserrat"/>
                <a:cs typeface="Montserrat"/>
                <a:sym typeface="Montserrat"/>
              </a:rPr>
              <a:t>hiring process.</a:t>
            </a:r>
            <a:endParaRPr b="1" i="1" sz="2000" u="none" cap="none" strike="noStrike">
              <a:solidFill>
                <a:srgbClr val="FF764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7" name="Google Shape;9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0378" y="6024074"/>
            <a:ext cx="1614796" cy="430857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"/>
          <p:cNvSpPr/>
          <p:nvPr/>
        </p:nvSpPr>
        <p:spPr>
          <a:xfrm>
            <a:off x="7021102" y="3130646"/>
            <a:ext cx="4853573" cy="1323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Creating a standout and polished </a:t>
            </a:r>
            <a:r>
              <a:rPr b="1" i="1" lang="fr-FR" sz="2000" u="none" cap="none" strike="noStrike">
                <a:solidFill>
                  <a:srgbClr val="71CD9A"/>
                </a:solidFill>
                <a:latin typeface="Montserrat"/>
                <a:ea typeface="Montserrat"/>
                <a:cs typeface="Montserrat"/>
                <a:sym typeface="Montserrat"/>
              </a:rPr>
              <a:t>resume</a:t>
            </a:r>
            <a:r>
              <a:rPr b="0" i="0" lang="fr-FR" sz="2000" u="none" cap="none" strike="noStrike">
                <a:solidFill>
                  <a:srgbClr val="71CD9A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fr-F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poses a significant challenge for </a:t>
            </a:r>
            <a:r>
              <a:rPr b="1" i="1" lang="fr-FR" sz="2000" u="none" cap="none" strike="noStrike">
                <a:solidFill>
                  <a:srgbClr val="71CD9A"/>
                </a:solidFill>
                <a:latin typeface="Montserrat"/>
                <a:ea typeface="Montserrat"/>
                <a:cs typeface="Montserrat"/>
                <a:sym typeface="Montserrat"/>
              </a:rPr>
              <a:t>candidates</a:t>
            </a:r>
            <a:r>
              <a:rPr b="0" i="0" lang="fr-FR" sz="2000" u="none" cap="none" strike="noStrike">
                <a:solidFill>
                  <a:srgbClr val="71CD9A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fr-F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 the professional sphere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613906" y="491087"/>
            <a:ext cx="4947649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What do we solve?</a:t>
            </a:r>
            <a:endParaRPr b="1" i="1" sz="36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0" name="Google Shape;100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0729" y="3227148"/>
            <a:ext cx="565217" cy="565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60378" y="3227148"/>
            <a:ext cx="565217" cy="565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10F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"/>
          <p:cNvSpPr/>
          <p:nvPr/>
        </p:nvSpPr>
        <p:spPr>
          <a:xfrm>
            <a:off x="529876" y="400418"/>
            <a:ext cx="10106373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Solution</a:t>
            </a:r>
            <a:endParaRPr b="1" i="0" sz="2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8" name="Google Shape;10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58400" y="508153"/>
            <a:ext cx="1614796" cy="430857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"/>
          <p:cNvSpPr/>
          <p:nvPr/>
        </p:nvSpPr>
        <p:spPr>
          <a:xfrm>
            <a:off x="1081020" y="3478846"/>
            <a:ext cx="4434208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Enhanced candidate experience: Create cv using </a:t>
            </a:r>
            <a:r>
              <a:rPr b="1" i="1" lang="fr-FR" sz="2000" u="none" cap="none" strike="noStrike">
                <a:solidFill>
                  <a:srgbClr val="71CD9A"/>
                </a:solidFill>
                <a:latin typeface="Montserrat"/>
                <a:ea typeface="Montserrat"/>
                <a:cs typeface="Montserrat"/>
                <a:sym typeface="Montserrat"/>
              </a:rPr>
              <a:t>Voice record</a:t>
            </a:r>
            <a:endParaRPr/>
          </a:p>
        </p:txBody>
      </p:sp>
      <p:sp>
        <p:nvSpPr>
          <p:cNvPr id="110" name="Google Shape;110;p3"/>
          <p:cNvSpPr/>
          <p:nvPr/>
        </p:nvSpPr>
        <p:spPr>
          <a:xfrm>
            <a:off x="1081020" y="2731065"/>
            <a:ext cx="4417906" cy="523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Resume generator</a:t>
            </a:r>
            <a:endParaRPr b="1" i="1" sz="2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3"/>
          <p:cNvSpPr/>
          <p:nvPr/>
        </p:nvSpPr>
        <p:spPr>
          <a:xfrm>
            <a:off x="7136060" y="3505391"/>
            <a:ext cx="4537136" cy="96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000" u="none" cap="none" strike="noStrike">
                <a:solidFill>
                  <a:srgbClr val="FF764C"/>
                </a:solidFill>
                <a:latin typeface="Montserrat"/>
                <a:ea typeface="Montserrat"/>
                <a:cs typeface="Montserrat"/>
                <a:sym typeface="Montserrat"/>
              </a:rPr>
              <a:t>Data-driven</a:t>
            </a:r>
            <a:r>
              <a:rPr b="0" i="0" lang="fr-FR" sz="2000" u="none" cap="none" strike="noStrike">
                <a:solidFill>
                  <a:srgbClr val="FF764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fr-F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decision-making matching system</a:t>
            </a:r>
            <a:endParaRPr b="0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7136060" y="2731065"/>
            <a:ext cx="4537136" cy="523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Hiring solution</a:t>
            </a:r>
            <a:endParaRPr b="1" i="1" sz="2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3" name="Google Shape;113;p3"/>
          <p:cNvCxnSpPr/>
          <p:nvPr/>
        </p:nvCxnSpPr>
        <p:spPr>
          <a:xfrm>
            <a:off x="6050071" y="2075931"/>
            <a:ext cx="0" cy="3244241"/>
          </a:xfrm>
          <a:prstGeom prst="straightConnector1">
            <a:avLst/>
          </a:prstGeom>
          <a:noFill/>
          <a:ln cap="flat" cmpd="sng" w="1905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14" name="Google Shape;114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9875" y="2703140"/>
            <a:ext cx="551145" cy="551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65692" y="2731065"/>
            <a:ext cx="568997" cy="5689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"/>
          <p:cNvSpPr/>
          <p:nvPr/>
        </p:nvSpPr>
        <p:spPr>
          <a:xfrm>
            <a:off x="1081020" y="5603483"/>
            <a:ext cx="9841677" cy="7078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Our resume generator and matching system are powered by the OpenAI solution.</a:t>
            </a:r>
            <a:endParaRPr b="1" i="1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28"/>
            <a:ext cx="12192000" cy="6857143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4"/>
          <p:cNvSpPr/>
          <p:nvPr/>
        </p:nvSpPr>
        <p:spPr>
          <a:xfrm>
            <a:off x="813979" y="767345"/>
            <a:ext cx="3240359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 b="0" i="0" sz="36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1514072" y="3184619"/>
            <a:ext cx="1840175" cy="6151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200" u="none" cap="none" strike="noStrike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A Massive Updated CV-tech</a:t>
            </a:r>
            <a:endParaRPr b="1" i="0" sz="1200" u="none" cap="none" strike="noStrike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8357403" y="3179157"/>
            <a:ext cx="2119787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200" u="none" cap="none" strike="noStrike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Enhanced candidate experience : Create cv using Voice record</a:t>
            </a:r>
            <a:endParaRPr b="1" i="0" sz="1200" u="none" cap="none" strike="noStrike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5151290" y="3172227"/>
            <a:ext cx="1976823" cy="338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200" u="none" cap="none" strike="noStrike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A User centred design</a:t>
            </a:r>
            <a:endParaRPr b="1" i="0" sz="1200" u="none" cap="none" strike="noStrike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6" name="Google Shape;12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67664" y="2180592"/>
            <a:ext cx="955124" cy="95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68626" y="2211123"/>
            <a:ext cx="942150" cy="94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940943" y="2180592"/>
            <a:ext cx="952705" cy="95270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4"/>
          <p:cNvSpPr/>
          <p:nvPr/>
        </p:nvSpPr>
        <p:spPr>
          <a:xfrm>
            <a:off x="8445725" y="5288127"/>
            <a:ext cx="1976824" cy="923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200" u="none" cap="none" strike="noStrike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Data-driven decision-making matching system</a:t>
            </a:r>
            <a:endParaRPr b="1" i="0" sz="1600" u="none" cap="none" strike="noStrike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4"/>
          <p:cNvSpPr/>
          <p:nvPr/>
        </p:nvSpPr>
        <p:spPr>
          <a:xfrm>
            <a:off x="1459643" y="5293589"/>
            <a:ext cx="1840175" cy="338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200" u="none" cap="none" strike="noStrike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Affordable</a:t>
            </a:r>
            <a:endParaRPr b="1" i="0" sz="1200" u="none" cap="none" strike="noStrike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5276860" y="5281197"/>
            <a:ext cx="1632178" cy="338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200" u="none" cap="none" strike="noStrike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Easy apply to jobs</a:t>
            </a:r>
            <a:endParaRPr b="1" i="0" sz="1200" u="none" cap="none" strike="noStrike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2" name="Google Shape;132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974626" y="4289562"/>
            <a:ext cx="919022" cy="919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949513" y="4423114"/>
            <a:ext cx="858083" cy="8580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701109" y="4380628"/>
            <a:ext cx="892528" cy="892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0139457" y="508153"/>
            <a:ext cx="1614796" cy="430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"/>
            <a:ext cx="12192000" cy="68576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1" name="Google Shape;141;p5"/>
          <p:cNvCxnSpPr/>
          <p:nvPr/>
        </p:nvCxnSpPr>
        <p:spPr>
          <a:xfrm>
            <a:off x="9274629" y="403225"/>
            <a:ext cx="0" cy="6010275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2" name="Google Shape;142;p5"/>
          <p:cNvSpPr/>
          <p:nvPr/>
        </p:nvSpPr>
        <p:spPr>
          <a:xfrm>
            <a:off x="502512" y="600758"/>
            <a:ext cx="3396388" cy="9541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Resume creation with voice</a:t>
            </a:r>
            <a:endParaRPr b="1" i="0" sz="2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5"/>
          <p:cNvSpPr/>
          <p:nvPr/>
        </p:nvSpPr>
        <p:spPr>
          <a:xfrm>
            <a:off x="8560662" y="2120444"/>
            <a:ext cx="3567838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Convert Voice record to Resume </a:t>
            </a:r>
            <a:endParaRPr b="1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8560661" y="2798643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Resume Mockups</a:t>
            </a:r>
            <a:endParaRPr b="1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5"/>
          <p:cNvSpPr/>
          <p:nvPr/>
        </p:nvSpPr>
        <p:spPr>
          <a:xfrm>
            <a:off x="8560661" y="3609114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Guided steps</a:t>
            </a:r>
            <a:endParaRPr b="1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5"/>
          <p:cNvSpPr/>
          <p:nvPr/>
        </p:nvSpPr>
        <p:spPr>
          <a:xfrm>
            <a:off x="8560660" y="4384900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Upload Photo</a:t>
            </a:r>
            <a:endParaRPr b="1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5"/>
          <p:cNvSpPr/>
          <p:nvPr/>
        </p:nvSpPr>
        <p:spPr>
          <a:xfrm>
            <a:off x="8218038" y="2206834"/>
            <a:ext cx="266148" cy="266148"/>
          </a:xfrm>
          <a:prstGeom prst="ellipse">
            <a:avLst/>
          </a:prstGeom>
          <a:solidFill>
            <a:srgbClr val="F05A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5"/>
          <p:cNvSpPr/>
          <p:nvPr/>
        </p:nvSpPr>
        <p:spPr>
          <a:xfrm>
            <a:off x="8215723" y="4466765"/>
            <a:ext cx="266148" cy="266148"/>
          </a:xfrm>
          <a:prstGeom prst="ellipse">
            <a:avLst/>
          </a:prstGeom>
          <a:solidFill>
            <a:srgbClr val="418DF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5"/>
          <p:cNvSpPr/>
          <p:nvPr/>
        </p:nvSpPr>
        <p:spPr>
          <a:xfrm>
            <a:off x="8218038" y="3690979"/>
            <a:ext cx="266148" cy="266148"/>
          </a:xfrm>
          <a:prstGeom prst="ellipse">
            <a:avLst/>
          </a:prstGeom>
          <a:solidFill>
            <a:srgbClr val="FF764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5"/>
          <p:cNvSpPr/>
          <p:nvPr/>
        </p:nvSpPr>
        <p:spPr>
          <a:xfrm>
            <a:off x="8218038" y="2904375"/>
            <a:ext cx="266148" cy="266148"/>
          </a:xfrm>
          <a:prstGeom prst="ellipse">
            <a:avLst/>
          </a:prstGeom>
          <a:solidFill>
            <a:srgbClr val="71CD9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"/>
            <a:ext cx="12192000" cy="6857657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375512" y="38271"/>
            <a:ext cx="2608988" cy="9541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Candidates features</a:t>
            </a:r>
            <a:endParaRPr b="1" i="0" sz="2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9690961" y="2211540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Managable offer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9690960" y="2987326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Messaging tool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9346023" y="3069191"/>
            <a:ext cx="266148" cy="266148"/>
          </a:xfrm>
          <a:prstGeom prst="ellipse">
            <a:avLst/>
          </a:prstGeom>
          <a:solidFill>
            <a:srgbClr val="418DF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7"/>
          <p:cNvSpPr/>
          <p:nvPr/>
        </p:nvSpPr>
        <p:spPr>
          <a:xfrm>
            <a:off x="9348338" y="2293405"/>
            <a:ext cx="266148" cy="266148"/>
          </a:xfrm>
          <a:prstGeom prst="ellipse">
            <a:avLst/>
          </a:prstGeom>
          <a:solidFill>
            <a:srgbClr val="FF764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9706429" y="1436777"/>
            <a:ext cx="2206171" cy="7022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note space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 the dashboard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9363806" y="1518642"/>
            <a:ext cx="266148" cy="26614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9706429" y="641256"/>
            <a:ext cx="2206171" cy="7022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Stastics of every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Offer created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9363806" y="723121"/>
            <a:ext cx="266148" cy="266148"/>
          </a:xfrm>
          <a:prstGeom prst="ellipse">
            <a:avLst/>
          </a:prstGeom>
          <a:solidFill>
            <a:srgbClr val="F05A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534261" y="4936688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Managable offer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p7"/>
          <p:cNvSpPr/>
          <p:nvPr/>
        </p:nvSpPr>
        <p:spPr>
          <a:xfrm>
            <a:off x="534260" y="5712474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Messaging tool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" name="Google Shape;167;p7"/>
          <p:cNvSpPr/>
          <p:nvPr/>
        </p:nvSpPr>
        <p:spPr>
          <a:xfrm>
            <a:off x="189323" y="5794339"/>
            <a:ext cx="266148" cy="266148"/>
          </a:xfrm>
          <a:prstGeom prst="ellipse">
            <a:avLst/>
          </a:prstGeom>
          <a:solidFill>
            <a:srgbClr val="71CD9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7"/>
          <p:cNvSpPr/>
          <p:nvPr/>
        </p:nvSpPr>
        <p:spPr>
          <a:xfrm>
            <a:off x="191638" y="5018553"/>
            <a:ext cx="266148" cy="266148"/>
          </a:xfrm>
          <a:prstGeom prst="ellipse">
            <a:avLst/>
          </a:prstGeom>
          <a:solidFill>
            <a:srgbClr val="6610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"/>
            <a:ext cx="12192000" cy="6857657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6"/>
          <p:cNvSpPr/>
          <p:nvPr/>
        </p:nvSpPr>
        <p:spPr>
          <a:xfrm>
            <a:off x="400912" y="283257"/>
            <a:ext cx="2786788" cy="9541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Recruiters features</a:t>
            </a:r>
            <a:endParaRPr b="1" i="0" sz="2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6"/>
          <p:cNvSpPr/>
          <p:nvPr/>
        </p:nvSpPr>
        <p:spPr>
          <a:xfrm>
            <a:off x="743536" y="1587044"/>
            <a:ext cx="2206170" cy="7022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Matching rate for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Every candidate</a:t>
            </a:r>
            <a:endParaRPr/>
          </a:p>
        </p:txBody>
      </p:sp>
      <p:sp>
        <p:nvSpPr>
          <p:cNvPr id="176" name="Google Shape;176;p6"/>
          <p:cNvSpPr/>
          <p:nvPr/>
        </p:nvSpPr>
        <p:spPr>
          <a:xfrm>
            <a:off x="743535" y="2502652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RH team space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" name="Google Shape;177;p6"/>
          <p:cNvSpPr/>
          <p:nvPr/>
        </p:nvSpPr>
        <p:spPr>
          <a:xfrm>
            <a:off x="9970361" y="4510814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Managable offer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6"/>
          <p:cNvSpPr/>
          <p:nvPr/>
        </p:nvSpPr>
        <p:spPr>
          <a:xfrm>
            <a:off x="9970360" y="5286600"/>
            <a:ext cx="2206171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Messaging tool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p6"/>
          <p:cNvSpPr/>
          <p:nvPr/>
        </p:nvSpPr>
        <p:spPr>
          <a:xfrm>
            <a:off x="400912" y="1673434"/>
            <a:ext cx="266148" cy="266148"/>
          </a:xfrm>
          <a:prstGeom prst="ellipse">
            <a:avLst/>
          </a:prstGeom>
          <a:solidFill>
            <a:srgbClr val="F05A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6"/>
          <p:cNvSpPr/>
          <p:nvPr/>
        </p:nvSpPr>
        <p:spPr>
          <a:xfrm>
            <a:off x="9625423" y="5368465"/>
            <a:ext cx="266148" cy="266148"/>
          </a:xfrm>
          <a:prstGeom prst="ellipse">
            <a:avLst/>
          </a:prstGeom>
          <a:solidFill>
            <a:srgbClr val="418DF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6"/>
          <p:cNvSpPr/>
          <p:nvPr/>
        </p:nvSpPr>
        <p:spPr>
          <a:xfrm>
            <a:off x="9627738" y="4592679"/>
            <a:ext cx="266148" cy="266148"/>
          </a:xfrm>
          <a:prstGeom prst="ellipse">
            <a:avLst/>
          </a:prstGeom>
          <a:solidFill>
            <a:srgbClr val="FF764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6"/>
          <p:cNvSpPr/>
          <p:nvPr/>
        </p:nvSpPr>
        <p:spPr>
          <a:xfrm>
            <a:off x="400912" y="2608384"/>
            <a:ext cx="266148" cy="266148"/>
          </a:xfrm>
          <a:prstGeom prst="ellipse">
            <a:avLst/>
          </a:prstGeom>
          <a:solidFill>
            <a:srgbClr val="71CD9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6"/>
          <p:cNvSpPr/>
          <p:nvPr/>
        </p:nvSpPr>
        <p:spPr>
          <a:xfrm>
            <a:off x="9985829" y="3736051"/>
            <a:ext cx="2206171" cy="7022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note space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 the dashboard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6"/>
          <p:cNvSpPr/>
          <p:nvPr/>
        </p:nvSpPr>
        <p:spPr>
          <a:xfrm>
            <a:off x="9643206" y="3817916"/>
            <a:ext cx="266148" cy="26614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6"/>
          <p:cNvSpPr/>
          <p:nvPr/>
        </p:nvSpPr>
        <p:spPr>
          <a:xfrm>
            <a:off x="9985829" y="2940530"/>
            <a:ext cx="2206171" cy="7022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Stastics of every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Offer created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p6"/>
          <p:cNvSpPr/>
          <p:nvPr/>
        </p:nvSpPr>
        <p:spPr>
          <a:xfrm>
            <a:off x="9643206" y="3022395"/>
            <a:ext cx="266148" cy="266148"/>
          </a:xfrm>
          <a:prstGeom prst="ellipse">
            <a:avLst/>
          </a:prstGeom>
          <a:solidFill>
            <a:srgbClr val="71CD9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4" y="0"/>
            <a:ext cx="121892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8"/>
          <p:cNvSpPr/>
          <p:nvPr/>
        </p:nvSpPr>
        <p:spPr>
          <a:xfrm>
            <a:off x="419141" y="463034"/>
            <a:ext cx="331372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What sets us apart </a:t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from competitors?</a:t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3" name="Google Shape;19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9141" y="1757065"/>
            <a:ext cx="3496894" cy="433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6191" y="6108853"/>
            <a:ext cx="1614796" cy="430857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8"/>
          <p:cNvSpPr/>
          <p:nvPr/>
        </p:nvSpPr>
        <p:spPr>
          <a:xfrm>
            <a:off x="5582597" y="693440"/>
            <a:ext cx="830997" cy="83099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5582598" y="1739126"/>
            <a:ext cx="830997" cy="83099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8"/>
          <p:cNvSpPr/>
          <p:nvPr/>
        </p:nvSpPr>
        <p:spPr>
          <a:xfrm>
            <a:off x="5582598" y="2869684"/>
            <a:ext cx="830997" cy="83099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5582598" y="3929876"/>
            <a:ext cx="830997" cy="83099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8"/>
          <p:cNvSpPr/>
          <p:nvPr/>
        </p:nvSpPr>
        <p:spPr>
          <a:xfrm>
            <a:off x="5588900" y="4990068"/>
            <a:ext cx="830997" cy="83099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8"/>
          <p:cNvSpPr/>
          <p:nvPr/>
        </p:nvSpPr>
        <p:spPr>
          <a:xfrm>
            <a:off x="5825612" y="844481"/>
            <a:ext cx="34496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32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p8"/>
          <p:cNvSpPr/>
          <p:nvPr/>
        </p:nvSpPr>
        <p:spPr>
          <a:xfrm>
            <a:off x="5787512" y="1869927"/>
            <a:ext cx="42672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32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8"/>
          <p:cNvSpPr/>
          <p:nvPr/>
        </p:nvSpPr>
        <p:spPr>
          <a:xfrm>
            <a:off x="5800212" y="2992021"/>
            <a:ext cx="42832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32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8"/>
          <p:cNvSpPr/>
          <p:nvPr/>
        </p:nvSpPr>
        <p:spPr>
          <a:xfrm>
            <a:off x="5762112" y="4059268"/>
            <a:ext cx="46679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32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8"/>
          <p:cNvSpPr/>
          <p:nvPr/>
        </p:nvSpPr>
        <p:spPr>
          <a:xfrm>
            <a:off x="5812912" y="5113178"/>
            <a:ext cx="42832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32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" name="Google Shape;205;p8"/>
          <p:cNvSpPr/>
          <p:nvPr/>
        </p:nvSpPr>
        <p:spPr>
          <a:xfrm>
            <a:off x="6656609" y="844481"/>
            <a:ext cx="355677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 offer a fair and transparent evaluation of candidates.</a:t>
            </a:r>
            <a:endParaRPr/>
          </a:p>
        </p:txBody>
      </p:sp>
      <p:sp>
        <p:nvSpPr>
          <p:cNvPr id="206" name="Google Shape;206;p8"/>
          <p:cNvSpPr/>
          <p:nvPr/>
        </p:nvSpPr>
        <p:spPr>
          <a:xfrm>
            <a:off x="6656607" y="5113177"/>
            <a:ext cx="355677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Sorting through a large pool of unqualified resumes</a:t>
            </a:r>
            <a:endParaRPr/>
          </a:p>
        </p:txBody>
      </p:sp>
      <p:sp>
        <p:nvSpPr>
          <p:cNvPr id="207" name="Google Shape;207;p8"/>
          <p:cNvSpPr/>
          <p:nvPr/>
        </p:nvSpPr>
        <p:spPr>
          <a:xfrm>
            <a:off x="6656607" y="4027736"/>
            <a:ext cx="355677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Sorting through a large pool of unqualified resumes</a:t>
            </a:r>
            <a:endParaRPr/>
          </a:p>
        </p:txBody>
      </p:sp>
      <p:sp>
        <p:nvSpPr>
          <p:cNvPr id="208" name="Google Shape;208;p8"/>
          <p:cNvSpPr/>
          <p:nvPr/>
        </p:nvSpPr>
        <p:spPr>
          <a:xfrm>
            <a:off x="6656608" y="2973189"/>
            <a:ext cx="355677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business account can have many business in one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p8"/>
          <p:cNvSpPr/>
          <p:nvPr/>
        </p:nvSpPr>
        <p:spPr>
          <a:xfrm>
            <a:off x="6656608" y="1869927"/>
            <a:ext cx="355677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Candidates can easily get recommended and apply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2" y="0"/>
            <a:ext cx="1219081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9"/>
          <p:cNvSpPr/>
          <p:nvPr/>
        </p:nvSpPr>
        <p:spPr>
          <a:xfrm>
            <a:off x="1799876" y="492750"/>
            <a:ext cx="10106373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rgbClr val="6610F2"/>
                </a:solidFill>
                <a:latin typeface="Montserrat"/>
                <a:ea typeface="Montserrat"/>
                <a:cs typeface="Montserrat"/>
                <a:sym typeface="Montserrat"/>
              </a:rPr>
              <a:t>Business Model </a:t>
            </a:r>
            <a:endParaRPr b="1" sz="2400">
              <a:solidFill>
                <a:srgbClr val="6610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Google Shape;216;p9"/>
          <p:cNvSpPr/>
          <p:nvPr/>
        </p:nvSpPr>
        <p:spPr>
          <a:xfrm>
            <a:off x="6461457" y="1512217"/>
            <a:ext cx="32403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Revenue Abonnements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9"/>
          <p:cNvSpPr/>
          <p:nvPr/>
        </p:nvSpPr>
        <p:spPr>
          <a:xfrm>
            <a:off x="6461457" y="4509417"/>
            <a:ext cx="32403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Revenue Publicité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9"/>
          <p:cNvSpPr/>
          <p:nvPr/>
        </p:nvSpPr>
        <p:spPr>
          <a:xfrm>
            <a:off x="6461458" y="3010817"/>
            <a:ext cx="4981244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Revenue Marque employeur</a:t>
            </a:r>
            <a:endParaRPr b="1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9"/>
          <p:cNvSpPr/>
          <p:nvPr/>
        </p:nvSpPr>
        <p:spPr>
          <a:xfrm>
            <a:off x="6461457" y="1881549"/>
            <a:ext cx="3932917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 frais d'abonnement en fonction du nombre d'offres d'emploi et de la taille de l'entreprise et les fonctionnalités 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9"/>
          <p:cNvSpPr/>
          <p:nvPr/>
        </p:nvSpPr>
        <p:spPr>
          <a:xfrm>
            <a:off x="6461457" y="4910737"/>
            <a:ext cx="393291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 espaces dédiés aux spots publicitaires au niveau de la plateforme 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9"/>
          <p:cNvSpPr/>
          <p:nvPr/>
        </p:nvSpPr>
        <p:spPr>
          <a:xfrm>
            <a:off x="6461457" y="3396143"/>
            <a:ext cx="3932917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Production des contenus et présence sur l’ensemble des supports de communication Jobold.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p9"/>
          <p:cNvSpPr/>
          <p:nvPr/>
        </p:nvSpPr>
        <p:spPr>
          <a:xfrm>
            <a:off x="5130800" y="1540713"/>
            <a:ext cx="1079500" cy="1079500"/>
          </a:xfrm>
          <a:prstGeom prst="ellipse">
            <a:avLst/>
          </a:prstGeom>
          <a:solidFill>
            <a:schemeClr val="lt1"/>
          </a:solidFill>
          <a:ln cap="flat" cmpd="sng" w="57150">
            <a:solidFill>
              <a:srgbClr val="402A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9"/>
          <p:cNvSpPr/>
          <p:nvPr/>
        </p:nvSpPr>
        <p:spPr>
          <a:xfrm>
            <a:off x="5219700" y="4430017"/>
            <a:ext cx="1079500" cy="1079500"/>
          </a:xfrm>
          <a:prstGeom prst="ellipse">
            <a:avLst/>
          </a:prstGeom>
          <a:solidFill>
            <a:schemeClr val="lt1"/>
          </a:solidFill>
          <a:ln cap="flat" cmpd="sng" w="57150">
            <a:solidFill>
              <a:srgbClr val="402A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9"/>
          <p:cNvSpPr/>
          <p:nvPr/>
        </p:nvSpPr>
        <p:spPr>
          <a:xfrm>
            <a:off x="5130800" y="2985365"/>
            <a:ext cx="1079500" cy="1079500"/>
          </a:xfrm>
          <a:prstGeom prst="ellipse">
            <a:avLst/>
          </a:prstGeom>
          <a:solidFill>
            <a:schemeClr val="lt1"/>
          </a:solidFill>
          <a:ln cap="flat" cmpd="sng" w="57150">
            <a:solidFill>
              <a:srgbClr val="402A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5" name="Google Shape;22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0661" y="1696883"/>
            <a:ext cx="799778" cy="799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10562" y="4627048"/>
            <a:ext cx="685437" cy="685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47242" y="3206511"/>
            <a:ext cx="646616" cy="646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49392" y="1602648"/>
            <a:ext cx="4378207" cy="4607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46191" y="6108853"/>
            <a:ext cx="1614796" cy="430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2023-06-17T13:36:28Z</dcterms:created>
  <dc:creator>hp</dc:creator>
</cp:coreProperties>
</file>